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7" autoAdjust="0"/>
  </p:normalViewPr>
  <p:slideViewPr>
    <p:cSldViewPr>
      <p:cViewPr>
        <p:scale>
          <a:sx n="75" d="100"/>
          <a:sy n="75" d="100"/>
        </p:scale>
        <p:origin x="-5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580402-BC28-4121-9393-BED993096E35}" type="datetimeFigureOut">
              <a:rPr lang="nl-BE"/>
              <a:pPr>
                <a:defRPr/>
              </a:pPr>
              <a:t>23/01/2013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69678-3223-4B2D-99B8-BC865B4F6C3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83996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C83F9-7FF1-4DFF-83BC-2E410F2994D3}" type="datetimeFigureOut">
              <a:rPr lang="nl-BE"/>
              <a:pPr>
                <a:defRPr/>
              </a:pPr>
              <a:t>23/01/2013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3710B-BD53-4F62-B8C7-EC83F3494EA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120598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98368" cy="2522711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216" y="4293096"/>
            <a:ext cx="2160240" cy="201622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52E2-7B40-465A-8964-6093294095E1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7C5C-1CA4-4C10-95CD-04C02C5D2F0E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dk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780928"/>
            <a:ext cx="8280920" cy="1296144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A3BB-5FA8-4AC7-BDB2-1B223AC98A06}" type="datetime1">
              <a:rPr lang="nl-BE"/>
              <a:pPr>
                <a:defRPr/>
              </a:pPr>
              <a:t>23/01/2013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C0D1-6B53-4495-AA75-753B5CE85ED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7EEF-DA5C-4516-BD1C-F1232AC92225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CD67-5A7C-4E66-BD02-FE135BE314A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8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D4C5-4CBA-4757-9341-ECBC6FBF442F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9687A-ABF6-4CF2-BD3F-B4F741F4F1A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8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3794-C27F-4E2C-A031-2A07069D6086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9107-8E5E-46DE-944C-3CE8D8330B8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1026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C24A-6FED-4DCD-8954-F79073C3CA56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62ED-DB51-4124-AA86-275C9AB4C53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8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5A90-AA18-4E9B-A9F5-C96372219048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C4BD-D570-4AA5-8024-B530BBC7079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9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ind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A117-50C8-46F5-A323-81B78CAABE4F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CAF0-1EC7-4EFB-B17B-01441FD110F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4D3A-4F2F-4AE7-A2FD-5CCBE3952711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F84D-2CFF-4778-84CD-34061DB9EEFB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7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A980-28D2-44DA-9B2A-80B1987F8F98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2476-1F92-456F-81C2-A3A2C25B925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6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E0E7-D16A-4DC8-9F1C-E7053A66E156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3F5-23D5-433D-B56B-56C5F0784A2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9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3019-F2CD-4866-AB49-F571ED3D75FB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4173-5C4D-4F7E-A76D-1F2040CC756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9" name="Picture 2" descr="C:\Users\sverhoev\Dropbox\marcom\Rebranding\corporate identity\Logos\3.iLab.t\3.iLab.t - web - rgb\iLab.T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" y="6356350"/>
            <a:ext cx="991542" cy="32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FCF4F-8AEE-47C1-BDED-CF8EEDC73D9B}" type="datetime1">
              <a:rPr lang="nl-BE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9802B-CE52-4909-A220-2846504C627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686400" cy="2522538"/>
          </a:xfrm>
        </p:spPr>
        <p:txBody>
          <a:bodyPr/>
          <a:lstStyle/>
          <a:p>
            <a:pPr eaLnBrk="1" hangingPunct="1"/>
            <a:r>
              <a:rPr lang="nl-NL" sz="4900" dirty="0" err="1" smtClean="0"/>
              <a:t>Mobility</a:t>
            </a:r>
            <a:r>
              <a:rPr lang="nl-NL" sz="4900" dirty="0" smtClean="0"/>
              <a:t> @ </a:t>
            </a:r>
            <a:br>
              <a:rPr lang="nl-NL" sz="4900" dirty="0" smtClean="0"/>
            </a:br>
            <a:r>
              <a:rPr lang="nl-NL" sz="4900" dirty="0" smtClean="0"/>
              <a:t>w-iLab.t Zwijnaarde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16688" y="4292600"/>
            <a:ext cx="2159000" cy="20161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Pieter Becue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Vincent Sercu</a:t>
            </a:r>
            <a:endParaRPr lang="nl-BE" dirty="0"/>
          </a:p>
        </p:txBody>
      </p:sp>
      <p:sp>
        <p:nvSpPr>
          <p:cNvPr id="16387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A7E7D7-BCE7-4540-A36D-28923009B2B1}" type="datetime1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23/01/2013</a:t>
            </a:fld>
            <a:endParaRPr lang="nl-BE">
              <a:cs typeface="Arial" charset="0"/>
            </a:endParaRPr>
          </a:p>
        </p:txBody>
      </p:sp>
      <p:sp>
        <p:nvSpPr>
          <p:cNvPr id="16388" name="Tijdelijke aanduiding voor dianumm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F82B0-671F-4B0E-8076-8EBC277EE8AE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@ w-iLab.t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58E67-B1FA-44CB-B375-0B2C6BFB0A4A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7761C-A6F7-445D-AAC9-617144BA52C9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042" t="30071" r="3856" b="18440"/>
          <a:stretch>
            <a:fillRect/>
          </a:stretch>
        </p:blipFill>
        <p:spPr bwMode="auto">
          <a:xfrm>
            <a:off x="179512" y="2606480"/>
            <a:ext cx="8783186" cy="341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4423" y="1250674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434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54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1734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3822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5910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5990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6070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0166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2254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varia\Foto\werk\20111130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4342" y="1322006"/>
            <a:ext cx="1583499" cy="1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SC_0086.JPG"/>
          <p:cNvPicPr>
            <a:picLocks noChangeAspect="1"/>
          </p:cNvPicPr>
          <p:nvPr/>
        </p:nvPicPr>
        <p:blipFill>
          <a:blip r:embed="rId6" cstate="print"/>
          <a:srcRect l="18500" t="13284" r="38188" b="15653"/>
          <a:stretch>
            <a:fillRect/>
          </a:stretch>
        </p:blipFill>
        <p:spPr>
          <a:xfrm>
            <a:off x="6372200" y="3861048"/>
            <a:ext cx="2574286" cy="2808312"/>
          </a:xfrm>
          <a:prstGeom prst="rect">
            <a:avLst/>
          </a:prstGeom>
        </p:spPr>
      </p:pic>
      <p:pic>
        <p:nvPicPr>
          <p:cNvPr id="19" name="Picture 18" descr="wilabzwijnaarderas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224644"/>
            <a:ext cx="3888432" cy="2916324"/>
          </a:xfrm>
          <a:prstGeom prst="rect">
            <a:avLst/>
          </a:prstGeom>
        </p:spPr>
      </p:pic>
      <p:pic>
        <p:nvPicPr>
          <p:cNvPr id="20" name="Picture 19" descr="omf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908720"/>
            <a:ext cx="3347864" cy="146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Extension (</a:t>
            </a:r>
            <a:r>
              <a:rPr lang="en-US" dirty="0" err="1" smtClean="0"/>
              <a:t>Zwijnaarde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85395"/>
          </a:xfrm>
        </p:spPr>
        <p:txBody>
          <a:bodyPr/>
          <a:lstStyle/>
          <a:p>
            <a:r>
              <a:rPr lang="en-US" dirty="0"/>
              <a:t>allow experiments with mobile nodes</a:t>
            </a:r>
          </a:p>
          <a:p>
            <a:r>
              <a:rPr lang="en-US" dirty="0"/>
              <a:t>based on vacuum cleaning robot</a:t>
            </a:r>
          </a:p>
          <a:p>
            <a:pPr lvl="1"/>
            <a:r>
              <a:rPr lang="en-US" dirty="0"/>
              <a:t>extended with:</a:t>
            </a:r>
          </a:p>
          <a:p>
            <a:pPr lvl="2"/>
            <a:r>
              <a:rPr lang="en-US" dirty="0" err="1" smtClean="0"/>
              <a:t>iMinds</a:t>
            </a:r>
            <a:r>
              <a:rPr lang="en-US" dirty="0" smtClean="0"/>
              <a:t> </a:t>
            </a:r>
            <a:r>
              <a:rPr lang="en-US" dirty="0" err="1" smtClean="0"/>
              <a:t>Robotcontrol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In-house designed circuit board (Power control)</a:t>
            </a:r>
          </a:p>
          <a:p>
            <a:pPr lvl="3"/>
            <a:r>
              <a:rPr lang="en-US" dirty="0" smtClean="0"/>
              <a:t>radio for remote control (ez430 – 868MHz)</a:t>
            </a:r>
          </a:p>
          <a:p>
            <a:pPr lvl="2"/>
            <a:r>
              <a:rPr lang="en-US" dirty="0" smtClean="0"/>
              <a:t>Embedded PC</a:t>
            </a:r>
          </a:p>
          <a:p>
            <a:pPr lvl="3"/>
            <a:r>
              <a:rPr lang="en-US" dirty="0" smtClean="0"/>
              <a:t>Powered by external battery pack</a:t>
            </a:r>
          </a:p>
          <a:p>
            <a:pPr lvl="3"/>
            <a:r>
              <a:rPr lang="en-US" dirty="0" smtClean="0"/>
              <a:t>Webcam</a:t>
            </a:r>
          </a:p>
          <a:p>
            <a:pPr lvl="3"/>
            <a:r>
              <a:rPr lang="en-US" dirty="0" smtClean="0"/>
              <a:t>Wireless interfaces :</a:t>
            </a:r>
          </a:p>
          <a:p>
            <a:pPr lvl="4"/>
            <a:r>
              <a:rPr lang="en-US" dirty="0" smtClean="0"/>
              <a:t>802.11a/b/g/n	</a:t>
            </a:r>
          </a:p>
          <a:p>
            <a:pPr lvl="4"/>
            <a:r>
              <a:rPr lang="en-US" dirty="0" smtClean="0"/>
              <a:t>Bluetooth</a:t>
            </a:r>
          </a:p>
          <a:p>
            <a:pPr lvl="4"/>
            <a:r>
              <a:rPr lang="en-US" dirty="0" err="1" smtClean="0"/>
              <a:t>iMinds</a:t>
            </a:r>
            <a:r>
              <a:rPr lang="en-US" dirty="0" smtClean="0"/>
              <a:t> </a:t>
            </a:r>
            <a:r>
              <a:rPr lang="en-US" dirty="0" err="1" smtClean="0"/>
              <a:t>Rmoni</a:t>
            </a:r>
            <a:r>
              <a:rPr lang="en-US" dirty="0" smtClean="0"/>
              <a:t> sensor node (802.15.4)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53794-C27F-4E2C-A031-2A07069D6086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520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D:\varia\Foto\werk\20111130_120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6225" b="76838" l="1134" r="98254">
                        <a14:foregroundMark x1="93536" y1="64257" x2="95619" y2="51144"/>
                        <a14:foregroundMark x1="94853" y1="45629" x2="88419" y2="32516"/>
                        <a14:foregroundMark x1="92770" y1="67279" x2="89185" y2="71569"/>
                        <a14:foregroundMark x1="60662" y1="64788" x2="46661" y2="65278"/>
                        <a14:foregroundMark x1="50276" y1="37051" x2="50276" y2="37051"/>
                        <a14:foregroundMark x1="17371" y1="72345" x2="24387" y2="71814"/>
                        <a14:foregroundMark x1="17188" y1="56454" x2="24173" y2="56454"/>
                        <a14:foregroundMark x1="18719" y1="50163" x2="25306" y2="50163"/>
                        <a14:foregroundMark x1="22304" y1="44853" x2="31924" y2="45098"/>
                        <a14:foregroundMark x1="28156" y1="50654" x2="32690" y2="50654"/>
                        <a14:foregroundMark x1="28339" y1="56209" x2="32690" y2="55964"/>
                        <a14:foregroundMark x1="19087" y1="30760" x2="32108" y2="31781"/>
                        <a14:foregroundMark x1="33058" y1="73080" x2="32690" y2="30760"/>
                        <a14:foregroundMark x1="69148" y1="70792" x2="64859" y2="74101"/>
                        <a14:foregroundMark x1="64859" y1="74306" x2="61550" y2="74837"/>
                        <a14:foregroundMark x1="61550" y1="74673" x2="57261" y2="72631"/>
                        <a14:foregroundMark x1="55484" y1="65645" x2="57138" y2="72263"/>
                        <a14:foregroundMark x1="80882" y1="71732" x2="80055" y2="72263"/>
                        <a14:foregroundMark x1="77298" y1="70997" x2="77298" y2="70997"/>
                        <a14:foregroundMark x1="76042" y1="70261" x2="76042" y2="70261"/>
                        <a14:foregroundMark x1="85018" y1="73203" x2="82261" y2="72467"/>
                        <a14:foregroundMark x1="87929" y1="31046" x2="82813" y2="31250"/>
                        <a14:foregroundMark x1="83211" y1="73938" x2="78523" y2="72467"/>
                        <a14:foregroundMark x1="47488" y1="37500" x2="47488" y2="37500"/>
                        <a14:foregroundMark x1="93658" y1="40785" x2="89921" y2="32628"/>
                        <a14:foregroundMark x1="29219" y1="44411" x2="29219" y2="44411"/>
                        <a14:foregroundMark x1="28879" y1="44411" x2="28879" y2="44411"/>
                        <a14:foregroundMark x1="34088" y1="62840" x2="34088" y2="62840"/>
                        <a14:backgroundMark x1="61608" y1="70846" x2="61608" y2="70846"/>
                        <a14:backgroundMark x1="36014" y1="36556" x2="35787" y2="40785"/>
                        <a14:backgroundMark x1="59909" y1="69335" x2="59909" y2="69335"/>
                        <a14:backgroundMark x1="35561" y1="68731" x2="35108" y2="64199"/>
                        <a14:backgroundMark x1="36353" y1="45921" x2="35674" y2="45921"/>
                        <a14:backgroundMark x1="37259" y1="48036" x2="37259" y2="48036"/>
                        <a14:backgroundMark x1="36693" y1="49094" x2="36693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6010" y="1499364"/>
            <a:ext cx="5877273" cy="440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04248" y="2924944"/>
            <a:ext cx="233975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6876256" y="908720"/>
            <a:ext cx="226774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6804248" y="5373216"/>
            <a:ext cx="2339752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/>
          <p:cNvSpPr/>
          <p:nvPr/>
        </p:nvSpPr>
        <p:spPr>
          <a:xfrm>
            <a:off x="6948264" y="5301208"/>
            <a:ext cx="504056" cy="43204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766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iMinds</a:t>
            </a:r>
            <a:r>
              <a:rPr lang="en-US" dirty="0" smtClean="0"/>
              <a:t> </a:t>
            </a:r>
            <a:r>
              <a:rPr lang="en-US" dirty="0" err="1" smtClean="0"/>
              <a:t>Robotcontrol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In-house designed</a:t>
            </a:r>
          </a:p>
          <a:p>
            <a:pPr lvl="1"/>
            <a:r>
              <a:rPr lang="en-US" dirty="0" smtClean="0"/>
              <a:t>Power distribution</a:t>
            </a:r>
          </a:p>
          <a:p>
            <a:pPr lvl="2"/>
            <a:r>
              <a:rPr lang="en-US" dirty="0" smtClean="0"/>
              <a:t>Charge battery pack through Roomba dock (modified)</a:t>
            </a:r>
          </a:p>
          <a:p>
            <a:pPr lvl="2"/>
            <a:r>
              <a:rPr lang="en-US" dirty="0" smtClean="0"/>
              <a:t>Power On/Off embedded PC</a:t>
            </a:r>
          </a:p>
          <a:p>
            <a:pPr lvl="1"/>
            <a:r>
              <a:rPr lang="en-US" dirty="0" smtClean="0"/>
              <a:t>Toggle robot “eyes” (</a:t>
            </a:r>
            <a:r>
              <a:rPr lang="en-US" dirty="0" err="1" smtClean="0"/>
              <a:t>leds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Expansion pins</a:t>
            </a:r>
          </a:p>
          <a:p>
            <a:pPr lvl="2"/>
            <a:r>
              <a:rPr lang="en-US" dirty="0" smtClean="0"/>
              <a:t>Radio for remote control (eZ430 – 868 MHz 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58E67-B1FA-44CB-B375-0B2C6BFB0A4A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7761C-A6F7-445D-AAC9-617144BA52C9}" type="slidenum">
              <a:rPr lang="nl-BE" smtClean="0"/>
              <a:pPr>
                <a:defRPr/>
              </a:pPr>
              <a:t>4</a:t>
            </a:fld>
            <a:endParaRPr lang="nl-BE" dirty="0"/>
          </a:p>
        </p:txBody>
      </p:sp>
      <p:pic>
        <p:nvPicPr>
          <p:cNvPr id="3074" name="Picture 2" descr="C:\Users\Pieter\Documents\Projects\OpenLab\RobotPoster\robotPrint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601" y="4167262"/>
            <a:ext cx="5411887" cy="243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&amp; Reproducible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pPr lvl="1"/>
            <a:r>
              <a:rPr lang="en-US" dirty="0" smtClean="0"/>
              <a:t>High accuracy positioning algorithm</a:t>
            </a:r>
          </a:p>
          <a:p>
            <a:pPr lvl="1"/>
            <a:r>
              <a:rPr lang="en-US" dirty="0" smtClean="0"/>
              <a:t>Full control over experiment node (PC + Sensor)</a:t>
            </a:r>
          </a:p>
          <a:p>
            <a:pPr lvl="1"/>
            <a:r>
              <a:rPr lang="en-US" dirty="0" smtClean="0"/>
              <a:t>Fully integrated into testbed (OMF)</a:t>
            </a:r>
          </a:p>
          <a:p>
            <a:pPr lvl="1"/>
            <a:r>
              <a:rPr lang="en-US" dirty="0" smtClean="0"/>
              <a:t>User can fully control robot behavior</a:t>
            </a:r>
          </a:p>
          <a:p>
            <a:pPr lvl="1"/>
            <a:r>
              <a:rPr lang="en-US" dirty="0" smtClean="0"/>
              <a:t>Mobile node measurements stored through OML</a:t>
            </a:r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53794-C27F-4E2C-A031-2A07069D6086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  <p:pic>
        <p:nvPicPr>
          <p:cNvPr id="28" name="Picture 27" descr="wilabzwijnaarder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429000"/>
            <a:ext cx="4272474" cy="320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tools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PTZ camera’s </a:t>
            </a:r>
          </a:p>
          <a:p>
            <a:pPr lvl="1"/>
            <a:r>
              <a:rPr lang="en-US" dirty="0" smtClean="0"/>
              <a:t>Visual </a:t>
            </a:r>
            <a:r>
              <a:rPr lang="en-US" dirty="0" smtClean="0"/>
              <a:t>feedback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Easy path generation</a:t>
            </a:r>
          </a:p>
          <a:p>
            <a:pPr lvl="1"/>
            <a:r>
              <a:rPr lang="en-US" dirty="0" smtClean="0"/>
              <a:t>Auto-detection of collisions </a:t>
            </a:r>
          </a:p>
          <a:p>
            <a:pPr lvl="2"/>
            <a:r>
              <a:rPr lang="en-US" dirty="0" smtClean="0"/>
              <a:t>Between robots</a:t>
            </a:r>
          </a:p>
          <a:p>
            <a:pPr lvl="2"/>
            <a:r>
              <a:rPr lang="en-US" dirty="0" smtClean="0"/>
              <a:t>With obstacles</a:t>
            </a:r>
          </a:p>
          <a:p>
            <a:pPr lvl="2"/>
            <a:r>
              <a:rPr lang="en-US" dirty="0" smtClean="0"/>
              <a:t>Time-sensitive</a:t>
            </a:r>
          </a:p>
          <a:p>
            <a:pPr lvl="1"/>
            <a:r>
              <a:rPr lang="en-US" dirty="0" smtClean="0"/>
              <a:t>Loading/saving coordinate files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 Used in OMF Experiment Description</a:t>
            </a:r>
            <a:endParaRPr lang="en-US" dirty="0" smtClean="0"/>
          </a:p>
          <a:p>
            <a:pPr lvl="1"/>
            <a:r>
              <a:rPr lang="en-US" dirty="0" smtClean="0"/>
              <a:t>With simulator</a:t>
            </a:r>
          </a:p>
          <a:p>
            <a:pPr lvl="1"/>
            <a:endParaRPr lang="en-US" dirty="0" smtClean="0"/>
          </a:p>
          <a:p>
            <a:pPr lvl="2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53794-C27F-4E2C-A031-2A07069D6086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  <p:pic>
        <p:nvPicPr>
          <p:cNvPr id="6" name="Picture 5" descr="PTZscreenshot.png"/>
          <p:cNvPicPr>
            <a:picLocks noChangeAspect="1"/>
          </p:cNvPicPr>
          <p:nvPr/>
        </p:nvPicPr>
        <p:blipFill>
          <a:blip r:embed="rId2" cstate="print"/>
          <a:srcRect l="22438" t="17800" r="24013" b="3801"/>
          <a:stretch>
            <a:fillRect/>
          </a:stretch>
        </p:blipFill>
        <p:spPr>
          <a:xfrm>
            <a:off x="4910832" y="764704"/>
            <a:ext cx="4211960" cy="3468673"/>
          </a:xfrm>
          <a:prstGeom prst="rect">
            <a:avLst/>
          </a:prstGeom>
        </p:spPr>
      </p:pic>
      <p:pic>
        <p:nvPicPr>
          <p:cNvPr id="7" name="Picture 6" descr="GUIscreenshot.png"/>
          <p:cNvPicPr>
            <a:picLocks noChangeAspect="1"/>
          </p:cNvPicPr>
          <p:nvPr/>
        </p:nvPicPr>
        <p:blipFill>
          <a:blip r:embed="rId3" cstate="print"/>
          <a:srcRect t="13601" r="18500" b="3801"/>
          <a:stretch>
            <a:fillRect/>
          </a:stretch>
        </p:blipFill>
        <p:spPr>
          <a:xfrm>
            <a:off x="2750592" y="44624"/>
            <a:ext cx="5400600" cy="307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OMF Integration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OEDL commands</a:t>
            </a:r>
          </a:p>
          <a:p>
            <a:pPr lvl="1"/>
            <a:r>
              <a:rPr lang="en-US" dirty="0" smtClean="0"/>
              <a:t>Start robot path</a:t>
            </a:r>
          </a:p>
          <a:p>
            <a:pPr lvl="2"/>
            <a:r>
              <a:rPr lang="en-US" dirty="0" smtClean="0"/>
              <a:t>Based on coordinate files</a:t>
            </a:r>
          </a:p>
          <a:p>
            <a:pPr lvl="2"/>
            <a:r>
              <a:rPr lang="en-US" dirty="0" smtClean="0"/>
              <a:t>Auto dock/undock (from safe zone)</a:t>
            </a:r>
          </a:p>
          <a:p>
            <a:pPr lvl="1"/>
            <a:r>
              <a:rPr lang="en-US" dirty="0" smtClean="0"/>
              <a:t>Toggle robot “eyes”</a:t>
            </a:r>
          </a:p>
          <a:p>
            <a:pPr lvl="1"/>
            <a:r>
              <a:rPr lang="en-US" dirty="0" smtClean="0"/>
              <a:t>Power embedded PC</a:t>
            </a:r>
          </a:p>
          <a:p>
            <a:r>
              <a:rPr lang="en-US" dirty="0" smtClean="0"/>
              <a:t>Custom events</a:t>
            </a:r>
          </a:p>
          <a:p>
            <a:pPr lvl="1"/>
            <a:r>
              <a:rPr lang="en-US" dirty="0" smtClean="0"/>
              <a:t>Based on robot position</a:t>
            </a:r>
          </a:p>
          <a:p>
            <a:pPr lvl="2"/>
            <a:r>
              <a:rPr lang="en-US" dirty="0" smtClean="0"/>
              <a:t>Known inside ED</a:t>
            </a:r>
          </a:p>
          <a:p>
            <a:pPr lvl="1"/>
            <a:r>
              <a:rPr lang="en-US" dirty="0" smtClean="0"/>
              <a:t>Based on measurement data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Execute any OEDL command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53794-C27F-4E2C-A031-2A07069D6086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  <p:pic>
        <p:nvPicPr>
          <p:cNvPr id="6" name="Picture 5" descr="omf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84784"/>
            <a:ext cx="3347864" cy="146896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49080"/>
            <a:ext cx="22860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tools</a:t>
            </a:r>
          </a:p>
          <a:p>
            <a:r>
              <a:rPr lang="en-US" dirty="0" smtClean="0"/>
              <a:t>OMF-integration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53794-C27F-4E2C-A031-2A07069D6086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3775"/>
          </a:xfrm>
        </p:spPr>
        <p:txBody>
          <a:bodyPr/>
          <a:lstStyle/>
          <a:p>
            <a:r>
              <a:rPr lang="nl-BE" dirty="0">
                <a:solidFill>
                  <a:schemeClr val="accent2"/>
                </a:solidFill>
                <a:ea typeface="Arial" charset="0"/>
                <a:cs typeface="Arial" charset="0"/>
              </a:rPr>
              <a:t>The w-iLab.t testbed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53794-C27F-4E2C-A031-2A07069D6086}" type="datetime1">
              <a:rPr lang="nl-BE" smtClean="0"/>
              <a:pPr>
                <a:defRPr/>
              </a:pPr>
              <a:t>23/01/2013</a:t>
            </a:fld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9</a:t>
            </a:fld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899592" y="1340768"/>
            <a:ext cx="7416824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details: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www.crew-project.eu/portal/w-ilabt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 bwMode="auto">
          <a:xfrm>
            <a:off x="2267744" y="2852936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32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592" y="260648"/>
            <a:ext cx="7272808" cy="2016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Questions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http://ilabt.iminds.be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2564904"/>
            <a:ext cx="65527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E20177"/>
              </a:buClr>
              <a:defRPr/>
            </a:pPr>
            <a:r>
              <a:rPr lang="en-US" dirty="0" err="1">
                <a:latin typeface="Arial"/>
                <a:ea typeface="ＭＳ Ｐゴシック" charset="-128"/>
                <a:cs typeface="Arial"/>
              </a:rPr>
              <a:t>pieter.becue@intec.ugent.be</a:t>
            </a:r>
            <a:endParaRPr lang="en-US" dirty="0">
              <a:latin typeface="Arial"/>
              <a:ea typeface="ＭＳ Ｐゴシック" charset="-128"/>
              <a:cs typeface="Arial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20177"/>
              </a:buClr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bart.jooris@intec.ugent.be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20177"/>
              </a:buClr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vincent.sercu@intec.ugent.be</a:t>
            </a:r>
            <a:endParaRPr lang="en-US" dirty="0">
              <a:latin typeface="Arial"/>
              <a:ea typeface="ＭＳ Ｐゴシック" charset="-128"/>
              <a:cs typeface="Arial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20177"/>
              </a:buClr>
              <a:defRPr/>
            </a:pPr>
            <a:r>
              <a:rPr lang="en-US" dirty="0" err="1">
                <a:latin typeface="Arial"/>
                <a:ea typeface="ＭＳ Ｐゴシック" charset="-128"/>
                <a:cs typeface="Arial"/>
              </a:rPr>
              <a:t>www.ibcn.intec.ugent.be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 – </a:t>
            </a:r>
            <a:r>
              <a:rPr lang="en-US" dirty="0" err="1" smtClean="0">
                <a:latin typeface="Arial"/>
                <a:ea typeface="ＭＳ Ｐゴシック" charset="-128"/>
                <a:cs typeface="Arial"/>
              </a:rPr>
              <a:t>www.iminds.be</a:t>
            </a:r>
            <a:endParaRPr lang="en-US" dirty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inds_iLabt">
  <a:themeElements>
    <a:clrScheme name="IBBT_set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E20177"/>
      </a:accent1>
      <a:accent2>
        <a:srgbClr val="262626"/>
      </a:accent2>
      <a:accent3>
        <a:srgbClr val="3F3F3F"/>
      </a:accent3>
      <a:accent4>
        <a:srgbClr val="7F7F7F"/>
      </a:accent4>
      <a:accent5>
        <a:srgbClr val="A5A5A5"/>
      </a:accent5>
      <a:accent6>
        <a:srgbClr val="BFBFBF"/>
      </a:accent6>
      <a:hlink>
        <a:srgbClr val="000000"/>
      </a:hlink>
      <a:folHlink>
        <a:srgbClr val="FE55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iMinds_iLabt</Template>
  <TotalTime>1124</TotalTime>
  <Words>222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iMinds_iLabt</vt:lpstr>
      <vt:lpstr>Mobility @  w-iLab.t Zwijnaarde</vt:lpstr>
      <vt:lpstr>Mobility @ w-iLab.t</vt:lpstr>
      <vt:lpstr>Mobility Extension (Zwijnaarde)</vt:lpstr>
      <vt:lpstr>iMinds Robotcontrol</vt:lpstr>
      <vt:lpstr>Controlled &amp; Reproducible</vt:lpstr>
      <vt:lpstr>User tools</vt:lpstr>
      <vt:lpstr>OMF Integration</vt:lpstr>
      <vt:lpstr>Demo</vt:lpstr>
      <vt:lpstr>The w-iLab.t testbed</vt:lpstr>
    </vt:vector>
  </TitlesOfParts>
  <Company>Intec - 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@  w-iLab.t Zwijnaarde</dc:title>
  <dc:creator>Pieter Becue</dc:creator>
  <cp:lastModifiedBy>Pieter Becue</cp:lastModifiedBy>
  <cp:revision>72</cp:revision>
  <dcterms:created xsi:type="dcterms:W3CDTF">2013-01-22T18:18:58Z</dcterms:created>
  <dcterms:modified xsi:type="dcterms:W3CDTF">2013-01-23T14:40:38Z</dcterms:modified>
</cp:coreProperties>
</file>