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7" r:id="rId2"/>
    <p:sldId id="319" r:id="rId3"/>
    <p:sldId id="318" r:id="rId4"/>
    <p:sldId id="311" r:id="rId5"/>
    <p:sldId id="312" r:id="rId6"/>
    <p:sldId id="313" r:id="rId7"/>
    <p:sldId id="314" r:id="rId8"/>
    <p:sldId id="291" r:id="rId9"/>
    <p:sldId id="259" r:id="rId10"/>
    <p:sldId id="320" r:id="rId11"/>
    <p:sldId id="315" r:id="rId12"/>
    <p:sldId id="284" r:id="rId13"/>
    <p:sldId id="316" r:id="rId14"/>
    <p:sldId id="300" r:id="rId15"/>
    <p:sldId id="302" r:id="rId16"/>
    <p:sldId id="303" r:id="rId17"/>
    <p:sldId id="321" r:id="rId1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354E5F-1447-4D6C-A3F9-236678D55BDC}" type="datetimeFigureOut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3F7E7B-9A2A-4575-9B88-15FA977EA2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- Ορθογώνιο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- Ορθογώνιο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36FF-F4CE-41A1-89BE-99191B46597E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A19CA4-86AC-4C0D-B1AA-AA9A4988D9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F99B-6533-472D-91C0-ECC98CB15808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5DA6-CECB-49CC-819B-113788E099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BFFC-7C4F-46F5-A32E-9F1BAE0CE0B1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B5A7-B395-450F-9B6B-CA9ABEC9EC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C1A1-A8A9-4A88-AE60-A139CC35BE54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8B3AA-D445-442E-BB8E-AFC64BDAF5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5B71-63E1-43D9-8B63-14E014E1B545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F2C8-445C-4FC1-A2E5-EC1D6F3726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8754-E7C7-476E-9FBA-70590C41702C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952A-1421-404D-B420-E6DE924EBF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7C7E9B-0D88-488D-9A12-18F1EAF358DD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324617-5A60-4C1E-8A44-51A7EE8F8B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8B02-7EEA-4A4E-A2FC-696EB3654C6E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AED3-F2D9-418A-BDA7-3EB2442BE4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F4AB-A9A4-4BEA-A588-F9552AC0EA04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E47E-5404-40FE-8F76-63FB3C8B8D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1897-3B05-4712-B67C-07A90917DF8D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B277-E452-4392-ABE4-D1957A4DD4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AAD-C880-4B0B-94CE-468A3973AD77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3A6E-82E8-4E91-8770-44EF30201B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40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0DF73-361C-48D7-859C-DEB8221DAB77}" type="datetime1">
              <a:rPr lang="el-GR"/>
              <a:pPr>
                <a:defRPr/>
              </a:pPr>
              <a:t>23/1/2013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5152D9-1F9F-41E4-A493-1283CDDED9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85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tLab/Nitos_api" TargetMode="External"/><Relationship Id="rId2" Type="http://schemas.openxmlformats.org/officeDocument/2006/relationships/hyperlink" Target="https://github.com/NitLab/NITOS-Schedul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NITOS SFA-compliant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Harris </a:t>
            </a:r>
            <a:r>
              <a:rPr lang="en-US" dirty="0" err="1" smtClean="0"/>
              <a:t>Niavis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University of Thessaly, Greece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19CA4-86AC-4C0D-B1AA-AA9A4988D916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 descr="C:\Documents and Settings\ioannis\Desktop\certh_banne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408" y="5715000"/>
            <a:ext cx="1152128" cy="1053193"/>
          </a:xfrm>
          <a:prstGeom prst="rect">
            <a:avLst/>
          </a:prstGeom>
          <a:noFill/>
        </p:spPr>
      </p:pic>
      <p:pic>
        <p:nvPicPr>
          <p:cNvPr id="6" name="Picture 3" descr="C:\Documents and Settings\ioannis\Desktop\uth_bann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920" y="5715000"/>
            <a:ext cx="1152128" cy="1053194"/>
          </a:xfrm>
          <a:prstGeom prst="rect">
            <a:avLst/>
          </a:prstGeom>
          <a:noFill/>
        </p:spPr>
      </p:pic>
      <p:pic>
        <p:nvPicPr>
          <p:cNvPr id="7" name="Picture 5" descr="C:\Documents and Settings\ioannis\Desktop\new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943600"/>
            <a:ext cx="2278782" cy="61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NITOS Scheduler </a:t>
            </a:r>
            <a:r>
              <a:rPr lang="en-US" dirty="0" err="1" smtClean="0"/>
              <a:t>MySlice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8B3AA-D445-442E-BB8E-AFC64BDAF506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19400"/>
            <a:ext cx="9143999" cy="385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Generic SFA Wrapper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81700" y="5257800"/>
            <a:ext cx="13335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Scheduler Database</a:t>
            </a:r>
          </a:p>
        </p:txBody>
      </p:sp>
      <p:sp>
        <p:nvSpPr>
          <p:cNvPr id="28685" name="1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4E6E1-42D0-4906-BDF0-D7F6827A8EE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514600" y="1981200"/>
            <a:ext cx="15270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SFA Client</a:t>
            </a:r>
            <a:endParaRPr lang="en-US" dirty="0"/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2514600" y="5791200"/>
            <a:ext cx="15270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NITOS API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533900" y="6324600"/>
            <a:ext cx="10287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362200" y="40386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Generic SFA Wrapper</a:t>
            </a:r>
            <a:endParaRPr lang="en-US" dirty="0"/>
          </a:p>
        </p:txBody>
      </p:sp>
      <p:sp>
        <p:nvSpPr>
          <p:cNvPr id="17" name="16 - Βέλος επάνω-κάτω"/>
          <p:cNvSpPr/>
          <p:nvPr/>
        </p:nvSpPr>
        <p:spPr>
          <a:xfrm>
            <a:off x="2971800" y="48768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  <p:sp>
        <p:nvSpPr>
          <p:cNvPr id="19" name="18 - Βέλος επάνω-κάτω"/>
          <p:cNvSpPr/>
          <p:nvPr/>
        </p:nvSpPr>
        <p:spPr>
          <a:xfrm>
            <a:off x="2971800" y="28194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SFA Wrapper</a:t>
            </a:r>
            <a:endParaRPr lang="el-GR" dirty="0" smtClean="0"/>
          </a:p>
        </p:txBody>
      </p:sp>
      <p:sp>
        <p:nvSpPr>
          <p:cNvPr id="389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SFA gives users access to heterogeneous resource types.</a:t>
            </a:r>
          </a:p>
          <a:p>
            <a:r>
              <a:rPr lang="en-US" dirty="0" smtClean="0"/>
              <a:t>The means that SFA uses for declaring which resources a user wants on each aggregate are called RSpecs.(resource specification).</a:t>
            </a:r>
          </a:p>
          <a:p>
            <a:r>
              <a:rPr lang="en-US" dirty="0" smtClean="0"/>
              <a:t>We defined NITOS RSpecs.</a:t>
            </a:r>
          </a:p>
        </p:txBody>
      </p:sp>
      <p:pic>
        <p:nvPicPr>
          <p:cNvPr id="38916" name="Picture 2" descr="C:\Users\hanis\Desktop\nitlab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813" y="6424613"/>
            <a:ext cx="1601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EA177A-0441-4E9A-8792-30A81B16A87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NITOS</a:t>
            </a:r>
            <a:r>
              <a:rPr lang="en-US" dirty="0" smtClean="0"/>
              <a:t> </a:t>
            </a:r>
            <a:r>
              <a:rPr lang="en-US" dirty="0" smtClean="0"/>
              <a:t>API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81700" y="5257800"/>
            <a:ext cx="13335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Scheduler Database</a:t>
            </a:r>
          </a:p>
        </p:txBody>
      </p:sp>
      <p:sp>
        <p:nvSpPr>
          <p:cNvPr id="28685" name="1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4E6E1-42D0-4906-BDF0-D7F6827A8EE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514600" y="1752600"/>
            <a:ext cx="15270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SFA Client</a:t>
            </a:r>
            <a:endParaRPr lang="en-US" dirty="0"/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2514600" y="5791200"/>
            <a:ext cx="152704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NITOS API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533900" y="6172200"/>
            <a:ext cx="10287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362200" y="37338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Generic SFA Wrapper</a:t>
            </a:r>
            <a:endParaRPr lang="en-US" dirty="0"/>
          </a:p>
        </p:txBody>
      </p:sp>
      <p:sp>
        <p:nvSpPr>
          <p:cNvPr id="17" name="16 - Βέλος επάνω-κάτω"/>
          <p:cNvSpPr/>
          <p:nvPr/>
        </p:nvSpPr>
        <p:spPr>
          <a:xfrm>
            <a:off x="2971800" y="45720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  <p:sp>
        <p:nvSpPr>
          <p:cNvPr id="19" name="18 - Βέλος επάνω-κάτω"/>
          <p:cNvSpPr/>
          <p:nvPr/>
        </p:nvSpPr>
        <p:spPr>
          <a:xfrm>
            <a:off x="2971800" y="25146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NITOS</a:t>
            </a:r>
            <a:r>
              <a:rPr lang="en-US" dirty="0" smtClean="0"/>
              <a:t> </a:t>
            </a:r>
            <a:r>
              <a:rPr lang="en-US" dirty="0" smtClean="0"/>
              <a:t>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" indent="-34290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As much abstract as it could be, in order to be used from different OMF </a:t>
            </a:r>
            <a:r>
              <a:rPr lang="en-US" dirty="0" err="1" smtClean="0"/>
              <a:t>testbeds</a:t>
            </a:r>
            <a:r>
              <a:rPr lang="en-US" dirty="0" smtClean="0"/>
              <a:t>.</a:t>
            </a:r>
          </a:p>
          <a:p>
            <a:pPr marL="50292" indent="-34290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It is an XMLRPC API that exposes all the information of NITOS Scheduler database.</a:t>
            </a:r>
          </a:p>
          <a:p>
            <a:pPr marL="50292" indent="-34290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Except from Generic SFA Wrapper, any XMLRPC client could make calls to this API and get responses, if it is allowed to.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</p:txBody>
      </p:sp>
      <p:pic>
        <p:nvPicPr>
          <p:cNvPr id="43012" name="Picture 2" descr="C:\Users\hanis\Desktop\nitlab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813" y="6424613"/>
            <a:ext cx="1601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ACC5D4-A9EE-4960-A76D-9FB6265DBB1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NITOS API</a:t>
            </a:r>
            <a:endParaRPr 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Generic SFA Wrapper will query the </a:t>
            </a:r>
            <a:r>
              <a:rPr lang="en-US" dirty="0" smtClean="0"/>
              <a:t>NITOS API </a:t>
            </a:r>
            <a:r>
              <a:rPr lang="en-US" dirty="0" smtClean="0"/>
              <a:t>about the availability of resources and will also make requests for resource allocation on slices.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NITOS API </a:t>
            </a:r>
            <a:r>
              <a:rPr lang="en-US" dirty="0" smtClean="0"/>
              <a:t>will receive requests about resource discovery and resource allocation. All it has to do, is just send some SQL queries to the database. </a:t>
            </a:r>
          </a:p>
        </p:txBody>
      </p:sp>
      <p:pic>
        <p:nvPicPr>
          <p:cNvPr id="44036" name="Picture 2" descr="C:\Users\hanis\Desktop\nitlab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813" y="6424613"/>
            <a:ext cx="1601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FB9C2-0EB8-42A7-A523-5E7C07CC6A6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ambition</a:t>
            </a:r>
            <a:endParaRPr lang="el-GR" dirty="0" smtClean="0"/>
          </a:p>
        </p:txBody>
      </p:sp>
      <p:sp>
        <p:nvSpPr>
          <p:cNvPr id="460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advantage of XMLRPC API.</a:t>
            </a:r>
          </a:p>
          <a:p>
            <a:pPr lvl="1"/>
            <a:r>
              <a:rPr lang="en-US" dirty="0" smtClean="0"/>
              <a:t>Application in Android, to make the reservation process easier and more user friendly.</a:t>
            </a:r>
          </a:p>
          <a:p>
            <a:r>
              <a:rPr lang="en-US" dirty="0" smtClean="0"/>
              <a:t>Make NITOS Scheduler package, available for all OMF </a:t>
            </a:r>
            <a:r>
              <a:rPr lang="en-US" dirty="0" err="1" smtClean="0"/>
              <a:t>testbeds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NITOS Scheduler </a:t>
            </a:r>
            <a:r>
              <a:rPr lang="en-US" dirty="0" err="1" smtClean="0"/>
              <a:t>plugin</a:t>
            </a:r>
            <a:r>
              <a:rPr lang="en-US" dirty="0" smtClean="0"/>
              <a:t> for </a:t>
            </a:r>
            <a:r>
              <a:rPr lang="en-US" dirty="0" err="1" smtClean="0"/>
              <a:t>mySlice</a:t>
            </a:r>
            <a:endParaRPr lang="en-US" dirty="0" smtClean="0"/>
          </a:p>
          <a:p>
            <a:pPr lvl="1"/>
            <a:r>
              <a:rPr lang="en-US" dirty="0" smtClean="0"/>
              <a:t>NITOS API</a:t>
            </a:r>
            <a:endParaRPr lang="en-US" dirty="0" smtClean="0"/>
          </a:p>
          <a:p>
            <a:pPr lvl="1"/>
            <a:r>
              <a:rPr lang="en-US" dirty="0" smtClean="0"/>
              <a:t>NITOS Scheduler </a:t>
            </a:r>
            <a:r>
              <a:rPr lang="en-US" dirty="0" smtClean="0"/>
              <a:t>back-end</a:t>
            </a:r>
          </a:p>
          <a:p>
            <a:pPr lvl="1"/>
            <a:r>
              <a:rPr lang="en-US" dirty="0" smtClean="0"/>
              <a:t>A tutorial.</a:t>
            </a:r>
          </a:p>
          <a:p>
            <a:pPr lvl="1"/>
            <a:endParaRPr lang="el-GR" dirty="0" smtClean="0"/>
          </a:p>
        </p:txBody>
      </p:sp>
      <p:pic>
        <p:nvPicPr>
          <p:cNvPr id="46084" name="Picture 2" descr="C:\Users\hanis\Desktop\nitlab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813" y="6424613"/>
            <a:ext cx="1601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FD0F47-05CD-4BE1-969A-8246AE91EEB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NITOS Scheduler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 marL="630238" lvl="2" indent="-255588">
              <a:buClr>
                <a:srgbClr val="A04DA3"/>
              </a:buClr>
              <a:buFont typeface="Georgia" pitchFamily="18" charset="0"/>
              <a:buChar char="•"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github.com/NitLab/NITOS-Scheduler</a:t>
            </a:r>
            <a:endParaRPr lang="en-US" dirty="0" smtClean="0"/>
          </a:p>
          <a:p>
            <a:pPr marL="630238" lvl="2" indent="-255588">
              <a:buClr>
                <a:srgbClr val="A04DA3"/>
              </a:buClr>
              <a:buNone/>
            </a:pPr>
            <a:endParaRPr lang="en-US" dirty="0" smtClean="0"/>
          </a:p>
          <a:p>
            <a:r>
              <a:rPr lang="en-US" dirty="0" smtClean="0"/>
              <a:t>NITOS API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github.com/NitLab/Nitos_api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8B3AA-D445-442E-BB8E-AFC64BDAF506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071538" y="0"/>
            <a:ext cx="6643734" cy="278605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0" y="2928934"/>
            <a:ext cx="8929718" cy="3929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1336630" cy="113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714752"/>
            <a:ext cx="56302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Up-Down Arrow 13"/>
          <p:cNvSpPr/>
          <p:nvPr/>
        </p:nvSpPr>
        <p:spPr>
          <a:xfrm>
            <a:off x="4357686" y="2786058"/>
            <a:ext cx="285752" cy="7143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Left-Right Arrow 14"/>
          <p:cNvSpPr/>
          <p:nvPr/>
        </p:nvSpPr>
        <p:spPr>
          <a:xfrm>
            <a:off x="5000628" y="3786190"/>
            <a:ext cx="1857388" cy="216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4800600" y="3143248"/>
            <a:ext cx="239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reservations</a:t>
            </a:r>
          </a:p>
          <a:p>
            <a:pPr algn="ctr"/>
            <a:r>
              <a:rPr lang="en-US" dirty="0" smtClean="0"/>
              <a:t>periodically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3639925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Scheduler scripts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5852" y="292893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Server side</a:t>
            </a:r>
            <a:endParaRPr lang="el-GR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214290"/>
            <a:ext cx="191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Client side</a:t>
            </a:r>
            <a:endParaRPr lang="el-GR" sz="2400" b="1" dirty="0"/>
          </a:p>
        </p:txBody>
      </p:sp>
      <p:sp>
        <p:nvSpPr>
          <p:cNvPr id="22" name="Bent Arrow 21"/>
          <p:cNvSpPr/>
          <p:nvPr/>
        </p:nvSpPr>
        <p:spPr>
          <a:xfrm rot="5400000">
            <a:off x="3837830" y="928670"/>
            <a:ext cx="500066" cy="57150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5400000">
            <a:off x="4695086" y="964389"/>
            <a:ext cx="500066" cy="571504"/>
          </a:xfrm>
          <a:prstGeom prst="bentArrow">
            <a:avLst/>
          </a:prstGeom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9199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785794"/>
            <a:ext cx="658871" cy="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623" y="756098"/>
            <a:ext cx="658871" cy="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571876"/>
            <a:ext cx="714380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714356"/>
            <a:ext cx="477680" cy="6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9318" y="714356"/>
            <a:ext cx="477680" cy="6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5929330"/>
            <a:ext cx="100622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0420" y="5929330"/>
            <a:ext cx="100622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5929330"/>
            <a:ext cx="100622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/>
          <p:nvPr/>
        </p:nvCxnSpPr>
        <p:spPr>
          <a:xfrm rot="5400000">
            <a:off x="5572132" y="4357694"/>
            <a:ext cx="1643074" cy="150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322231" y="4893480"/>
            <a:ext cx="1643074" cy="428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6893735" y="4893479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00792" y="4917056"/>
            <a:ext cx="24574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Enable/Disable nodes</a:t>
            </a:r>
            <a:endParaRPr lang="el-GR" dirty="0"/>
          </a:p>
        </p:txBody>
      </p:sp>
      <p:sp>
        <p:nvSpPr>
          <p:cNvPr id="25" name="Line Callout 1 24"/>
          <p:cNvSpPr/>
          <p:nvPr/>
        </p:nvSpPr>
        <p:spPr>
          <a:xfrm>
            <a:off x="500034" y="4500570"/>
            <a:ext cx="3429024" cy="2214578"/>
          </a:xfrm>
          <a:prstGeom prst="borderCallout1">
            <a:avLst>
              <a:gd name="adj1" fmla="val 37653"/>
              <a:gd name="adj2" fmla="val 103412"/>
              <a:gd name="adj3" fmla="val 11989"/>
              <a:gd name="adj4" fmla="val 114893"/>
            </a:avLst>
          </a:prstGeom>
          <a:solidFill>
            <a:schemeClr val="tx2">
              <a:lumMod val="40000"/>
              <a:lumOff val="60000"/>
              <a:alpha val="24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Scheduler Database</a:t>
            </a:r>
          </a:p>
          <a:p>
            <a:pPr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users</a:t>
            </a:r>
          </a:p>
          <a:p>
            <a:pPr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node_list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spectrum</a:t>
            </a:r>
          </a:p>
          <a:p>
            <a:pPr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slices</a:t>
            </a:r>
          </a:p>
          <a:p>
            <a:pPr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reservation</a:t>
            </a:r>
          </a:p>
          <a:p>
            <a:pPr algn="ctr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</a:rPr>
              <a:t>spec_reserve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</a:rPr>
              <a:t>users_slices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rot="5400000">
            <a:off x="2784083" y="3145216"/>
            <a:ext cx="504000" cy="19288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2141"/>
            </a:avLst>
          </a:prstGeom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SFA</a:t>
            </a:r>
            <a:endParaRPr lang="el-GR" smtClean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provide a minimal interface, a narrow waist, that enables </a:t>
            </a:r>
            <a:r>
              <a:rPr lang="en-US" dirty="0" err="1" smtClean="0"/>
              <a:t>testbeds</a:t>
            </a:r>
            <a:r>
              <a:rPr lang="en-US" dirty="0" smtClean="0"/>
              <a:t> of </a:t>
            </a:r>
            <a:r>
              <a:rPr lang="en-US" smtClean="0"/>
              <a:t>different technologies </a:t>
            </a:r>
            <a:r>
              <a:rPr lang="en-US" dirty="0" smtClean="0"/>
              <a:t>and/or belonging to different administrative domains to federate without losing control of their resources. </a:t>
            </a:r>
          </a:p>
          <a:p>
            <a:r>
              <a:rPr lang="en-US" dirty="0" smtClean="0"/>
              <a:t>This will allow researchers to combine all available resources and run advanced networking experiments of significant scale and diversity. </a:t>
            </a:r>
            <a:endParaRPr lang="el-GR" dirty="0" smtClean="0"/>
          </a:p>
        </p:txBody>
      </p:sp>
      <p:pic>
        <p:nvPicPr>
          <p:cNvPr id="9220" name="Picture 2" descr="C:\Users\hanis\Desktop\nitlab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813" y="6424613"/>
            <a:ext cx="1601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68B800-3EA2-4433-A078-CDDABA80214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mtClean="0"/>
              <a:t>Making NITOS, SFA compliant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3733800" y="5257800"/>
            <a:ext cx="13335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Scheduler Database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400300" y="6096000"/>
            <a:ext cx="10287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4" name="15 - TextBox"/>
          <p:cNvSpPr txBox="1">
            <a:spLocks noChangeArrowheads="1"/>
          </p:cNvSpPr>
          <p:nvPr/>
        </p:nvSpPr>
        <p:spPr bwMode="auto">
          <a:xfrm>
            <a:off x="2362200" y="2133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eorgia" pitchFamily="18" charset="0"/>
              </a:rPr>
              <a:t>1. </a:t>
            </a:r>
            <a:r>
              <a:rPr lang="en-US" dirty="0" err="1" smtClean="0">
                <a:latin typeface="Georgia" pitchFamily="18" charset="0"/>
              </a:rPr>
              <a:t>MySlice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plugin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20" name="16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3B0D8-F0C4-4E4E-A357-02AE9FA89ED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381000" y="17526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533400" y="205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SFA Client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1" name="20 - Στρογγυλεμένο ορθογώνιο"/>
          <p:cNvSpPr/>
          <p:nvPr/>
        </p:nvSpPr>
        <p:spPr>
          <a:xfrm>
            <a:off x="228600" y="38100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Generic SFA Wrapper</a:t>
            </a:r>
            <a:endParaRPr lang="en-US" dirty="0"/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381000" y="58674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NITOS API</a:t>
            </a:r>
            <a:endParaRPr lang="en-US" dirty="0"/>
          </a:p>
        </p:txBody>
      </p:sp>
      <p:sp>
        <p:nvSpPr>
          <p:cNvPr id="23" name="22 - Βέλος επάνω-κάτω"/>
          <p:cNvSpPr/>
          <p:nvPr/>
        </p:nvSpPr>
        <p:spPr>
          <a:xfrm>
            <a:off x="838200" y="46482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  <p:sp>
        <p:nvSpPr>
          <p:cNvPr id="13" name="12 - Βέλος επάνω-κάτω"/>
          <p:cNvSpPr/>
          <p:nvPr/>
        </p:nvSpPr>
        <p:spPr>
          <a:xfrm>
            <a:off x="838200" y="25908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mtClean="0"/>
              <a:t>Making NITOS, SFA compliant</a:t>
            </a:r>
          </a:p>
        </p:txBody>
      </p:sp>
      <p:sp>
        <p:nvSpPr>
          <p:cNvPr id="21514" name="15 - TextBox"/>
          <p:cNvSpPr txBox="1">
            <a:spLocks noChangeArrowheads="1"/>
          </p:cNvSpPr>
          <p:nvPr/>
        </p:nvSpPr>
        <p:spPr bwMode="auto">
          <a:xfrm>
            <a:off x="2362200" y="2133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eorgia" pitchFamily="18" charset="0"/>
              </a:rPr>
              <a:t>1. </a:t>
            </a:r>
            <a:r>
              <a:rPr lang="en-US" dirty="0" err="1" smtClean="0">
                <a:latin typeface="Georgia" pitchFamily="18" charset="0"/>
              </a:rPr>
              <a:t>MySlice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plugin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18" name="22 - TextBox"/>
          <p:cNvSpPr txBox="1">
            <a:spLocks noChangeArrowheads="1"/>
          </p:cNvSpPr>
          <p:nvPr/>
        </p:nvSpPr>
        <p:spPr bwMode="auto">
          <a:xfrm>
            <a:off x="1828800" y="3124200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2. Define RSpecs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19" name="23 - TextBox"/>
          <p:cNvSpPr txBox="1">
            <a:spLocks noChangeArrowheads="1"/>
          </p:cNvSpPr>
          <p:nvPr/>
        </p:nvSpPr>
        <p:spPr bwMode="auto">
          <a:xfrm>
            <a:off x="1828800" y="50403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2. Define RSpecs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20" name="16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3B0D8-F0C4-4E4E-A357-02AE9FA89ED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53340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SFA Client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Flowchart: Magnetic Disk 7"/>
          <p:cNvSpPr/>
          <p:nvPr/>
        </p:nvSpPr>
        <p:spPr>
          <a:xfrm>
            <a:off x="3733800" y="5257800"/>
            <a:ext cx="13335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Scheduler Database</a:t>
            </a:r>
          </a:p>
        </p:txBody>
      </p:sp>
      <p:sp>
        <p:nvSpPr>
          <p:cNvPr id="16" name="Right Arrow 11"/>
          <p:cNvSpPr/>
          <p:nvPr/>
        </p:nvSpPr>
        <p:spPr>
          <a:xfrm>
            <a:off x="2400300" y="6096000"/>
            <a:ext cx="10287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81000" y="17526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533400" y="205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SFA Client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5" name="24 - Στρογγυλεμένο ορθογώνιο"/>
          <p:cNvSpPr/>
          <p:nvPr/>
        </p:nvSpPr>
        <p:spPr>
          <a:xfrm>
            <a:off x="228600" y="38100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Generic SFA Wrapper</a:t>
            </a:r>
            <a:endParaRPr lang="en-US" dirty="0"/>
          </a:p>
        </p:txBody>
      </p:sp>
      <p:sp>
        <p:nvSpPr>
          <p:cNvPr id="26" name="25 - Στρογγυλεμένο ορθογώνιο"/>
          <p:cNvSpPr/>
          <p:nvPr/>
        </p:nvSpPr>
        <p:spPr>
          <a:xfrm>
            <a:off x="381000" y="58674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NITOS API</a:t>
            </a:r>
            <a:endParaRPr lang="en-US" dirty="0"/>
          </a:p>
        </p:txBody>
      </p:sp>
      <p:sp>
        <p:nvSpPr>
          <p:cNvPr id="27" name="26 - Βέλος επάνω-κάτω"/>
          <p:cNvSpPr/>
          <p:nvPr/>
        </p:nvSpPr>
        <p:spPr>
          <a:xfrm>
            <a:off x="838200" y="46482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  <p:sp>
        <p:nvSpPr>
          <p:cNvPr id="28" name="27 - Βέλος επάνω-κάτω"/>
          <p:cNvSpPr/>
          <p:nvPr/>
        </p:nvSpPr>
        <p:spPr>
          <a:xfrm>
            <a:off x="838200" y="25908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mtClean="0"/>
              <a:t>Making NITOS, SFA compliant</a:t>
            </a:r>
          </a:p>
        </p:txBody>
      </p:sp>
      <p:sp>
        <p:nvSpPr>
          <p:cNvPr id="21514" name="15 - TextBox"/>
          <p:cNvSpPr txBox="1">
            <a:spLocks noChangeArrowheads="1"/>
          </p:cNvSpPr>
          <p:nvPr/>
        </p:nvSpPr>
        <p:spPr bwMode="auto">
          <a:xfrm>
            <a:off x="2362200" y="21336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eorgia" pitchFamily="18" charset="0"/>
              </a:rPr>
              <a:t>1. </a:t>
            </a:r>
            <a:r>
              <a:rPr lang="en-US" dirty="0" err="1" smtClean="0">
                <a:latin typeface="Georgia" pitchFamily="18" charset="0"/>
              </a:rPr>
              <a:t>MySlice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plugin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15" name="13 - TextBox"/>
          <p:cNvSpPr txBox="1">
            <a:spLocks noChangeArrowheads="1"/>
          </p:cNvSpPr>
          <p:nvPr/>
        </p:nvSpPr>
        <p:spPr bwMode="auto">
          <a:xfrm>
            <a:off x="2133600" y="4049713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eorgia" pitchFamily="18" charset="0"/>
              </a:rPr>
              <a:t>3. Implement </a:t>
            </a:r>
            <a:r>
              <a:rPr lang="en-US" dirty="0" smtClean="0">
                <a:latin typeface="Georgia" pitchFamily="18" charset="0"/>
              </a:rPr>
              <a:t>NITOS </a:t>
            </a:r>
            <a:r>
              <a:rPr lang="en-US" dirty="0" smtClean="0">
                <a:latin typeface="Georgia" pitchFamily="18" charset="0"/>
              </a:rPr>
              <a:t>driver-</a:t>
            </a:r>
            <a:r>
              <a:rPr lang="en-US" dirty="0" err="1" smtClean="0">
                <a:latin typeface="Georgia" pitchFamily="18" charset="0"/>
              </a:rPr>
              <a:t>Rspec</a:t>
            </a:r>
            <a:r>
              <a:rPr lang="en-US" dirty="0" smtClean="0">
                <a:latin typeface="Georgia" pitchFamily="18" charset="0"/>
              </a:rPr>
              <a:t> parser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18" name="22 - TextBox"/>
          <p:cNvSpPr txBox="1">
            <a:spLocks noChangeArrowheads="1"/>
          </p:cNvSpPr>
          <p:nvPr/>
        </p:nvSpPr>
        <p:spPr bwMode="auto">
          <a:xfrm>
            <a:off x="1828800" y="3124200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2. Define RSpecs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19" name="23 - TextBox"/>
          <p:cNvSpPr txBox="1">
            <a:spLocks noChangeArrowheads="1"/>
          </p:cNvSpPr>
          <p:nvPr/>
        </p:nvSpPr>
        <p:spPr bwMode="auto">
          <a:xfrm>
            <a:off x="1828800" y="50403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2. Define RSpecs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20" name="16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3B0D8-F0C4-4E4E-A357-02AE9FA89ED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53340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SFA Client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6" name="Flowchart: Magnetic Disk 7"/>
          <p:cNvSpPr/>
          <p:nvPr/>
        </p:nvSpPr>
        <p:spPr>
          <a:xfrm>
            <a:off x="3733800" y="5257800"/>
            <a:ext cx="13335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Scheduler Database</a:t>
            </a:r>
          </a:p>
        </p:txBody>
      </p:sp>
      <p:sp>
        <p:nvSpPr>
          <p:cNvPr id="17" name="Right Arrow 11"/>
          <p:cNvSpPr/>
          <p:nvPr/>
        </p:nvSpPr>
        <p:spPr>
          <a:xfrm>
            <a:off x="2400300" y="6096000"/>
            <a:ext cx="10287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381000" y="17526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TextBox"/>
          <p:cNvSpPr txBox="1"/>
          <p:nvPr/>
        </p:nvSpPr>
        <p:spPr>
          <a:xfrm>
            <a:off x="533400" y="205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SFA Client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6" name="25 - Στρογγυλεμένο ορθογώνιο"/>
          <p:cNvSpPr/>
          <p:nvPr/>
        </p:nvSpPr>
        <p:spPr>
          <a:xfrm>
            <a:off x="228600" y="38100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Generic SFA Wrapper</a:t>
            </a:r>
            <a:endParaRPr lang="en-US" dirty="0"/>
          </a:p>
        </p:txBody>
      </p:sp>
      <p:sp>
        <p:nvSpPr>
          <p:cNvPr id="27" name="26 - Στρογγυλεμένο ορθογώνιο"/>
          <p:cNvSpPr/>
          <p:nvPr/>
        </p:nvSpPr>
        <p:spPr>
          <a:xfrm>
            <a:off x="381000" y="58674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NITOS API</a:t>
            </a:r>
            <a:endParaRPr lang="en-US" dirty="0"/>
          </a:p>
        </p:txBody>
      </p:sp>
      <p:sp>
        <p:nvSpPr>
          <p:cNvPr id="28" name="27 - Βέλος επάνω-κάτω"/>
          <p:cNvSpPr/>
          <p:nvPr/>
        </p:nvSpPr>
        <p:spPr>
          <a:xfrm>
            <a:off x="838200" y="46482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  <p:sp>
        <p:nvSpPr>
          <p:cNvPr id="29" name="28 - Βέλος επάνω-κάτω"/>
          <p:cNvSpPr/>
          <p:nvPr/>
        </p:nvSpPr>
        <p:spPr>
          <a:xfrm>
            <a:off x="838200" y="25908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smtClean="0"/>
              <a:t>Making NITOS, SFA compliant</a:t>
            </a:r>
          </a:p>
        </p:txBody>
      </p:sp>
      <p:sp>
        <p:nvSpPr>
          <p:cNvPr id="21514" name="15 - TextBox"/>
          <p:cNvSpPr txBox="1">
            <a:spLocks noChangeArrowheads="1"/>
          </p:cNvSpPr>
          <p:nvPr/>
        </p:nvSpPr>
        <p:spPr bwMode="auto">
          <a:xfrm>
            <a:off x="2362200" y="2133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eorgia" pitchFamily="18" charset="0"/>
              </a:rPr>
              <a:t>1. </a:t>
            </a:r>
            <a:r>
              <a:rPr lang="en-US" dirty="0" err="1" smtClean="0">
                <a:latin typeface="Georgia" pitchFamily="18" charset="0"/>
              </a:rPr>
              <a:t>MySlice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plugin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15" name="13 - TextBox"/>
          <p:cNvSpPr txBox="1">
            <a:spLocks noChangeArrowheads="1"/>
          </p:cNvSpPr>
          <p:nvPr/>
        </p:nvSpPr>
        <p:spPr bwMode="auto">
          <a:xfrm>
            <a:off x="2133600" y="4049713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3. Implement NITOS driver-</a:t>
            </a:r>
            <a:r>
              <a:rPr lang="en-US" dirty="0" err="1" smtClean="0">
                <a:latin typeface="Georgia" pitchFamily="18" charset="0"/>
              </a:rPr>
              <a:t>Rspec</a:t>
            </a:r>
            <a:r>
              <a:rPr lang="en-US" dirty="0" smtClean="0">
                <a:latin typeface="Georgia" pitchFamily="18" charset="0"/>
              </a:rPr>
              <a:t> parser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16" name="14 - TextBox"/>
          <p:cNvSpPr txBox="1">
            <a:spLocks noChangeArrowheads="1"/>
          </p:cNvSpPr>
          <p:nvPr/>
        </p:nvSpPr>
        <p:spPr bwMode="auto">
          <a:xfrm>
            <a:off x="4495800" y="24384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4. Implement </a:t>
            </a:r>
            <a:r>
              <a:rPr lang="en-US" dirty="0" smtClean="0">
                <a:latin typeface="Georgia" pitchFamily="18" charset="0"/>
              </a:rPr>
              <a:t>NITOS API</a:t>
            </a:r>
            <a:endParaRPr lang="el-GR" dirty="0">
              <a:latin typeface="Georgia" pitchFamily="18" charset="0"/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H="1">
            <a:off x="2057400" y="2971800"/>
            <a:ext cx="4343400" cy="327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18" name="22 - TextBox"/>
          <p:cNvSpPr txBox="1">
            <a:spLocks noChangeArrowheads="1"/>
          </p:cNvSpPr>
          <p:nvPr/>
        </p:nvSpPr>
        <p:spPr bwMode="auto">
          <a:xfrm>
            <a:off x="1828800" y="3124200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2. Define RSpecs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19" name="23 - TextBox"/>
          <p:cNvSpPr txBox="1">
            <a:spLocks noChangeArrowheads="1"/>
          </p:cNvSpPr>
          <p:nvPr/>
        </p:nvSpPr>
        <p:spPr bwMode="auto">
          <a:xfrm>
            <a:off x="1828800" y="50403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Georgia" pitchFamily="18" charset="0"/>
              </a:rPr>
              <a:t>2. Define RSpecs</a:t>
            </a:r>
            <a:endParaRPr lang="el-GR" dirty="0">
              <a:latin typeface="Georgia" pitchFamily="18" charset="0"/>
            </a:endParaRPr>
          </a:p>
        </p:txBody>
      </p:sp>
      <p:sp>
        <p:nvSpPr>
          <p:cNvPr id="21520" name="16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3B0D8-F0C4-4E4E-A357-02AE9FA89ED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53340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SFA Client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5" name="Flowchart: Magnetic Disk 7"/>
          <p:cNvSpPr/>
          <p:nvPr/>
        </p:nvSpPr>
        <p:spPr>
          <a:xfrm>
            <a:off x="3733800" y="5257800"/>
            <a:ext cx="13335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Scheduler Database</a:t>
            </a:r>
          </a:p>
        </p:txBody>
      </p:sp>
      <p:sp>
        <p:nvSpPr>
          <p:cNvPr id="26" name="Right Arrow 11"/>
          <p:cNvSpPr/>
          <p:nvPr/>
        </p:nvSpPr>
        <p:spPr>
          <a:xfrm>
            <a:off x="2400300" y="6096000"/>
            <a:ext cx="10287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26 - Στρογγυλεμένο ορθογώνιο"/>
          <p:cNvSpPr/>
          <p:nvPr/>
        </p:nvSpPr>
        <p:spPr>
          <a:xfrm>
            <a:off x="381000" y="17526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TextBox"/>
          <p:cNvSpPr txBox="1"/>
          <p:nvPr/>
        </p:nvSpPr>
        <p:spPr>
          <a:xfrm>
            <a:off x="533400" y="205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SFA Client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9" name="28 - Στρογγυλεμένο ορθογώνιο"/>
          <p:cNvSpPr/>
          <p:nvPr/>
        </p:nvSpPr>
        <p:spPr>
          <a:xfrm>
            <a:off x="228600" y="38100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Generic SFA Wrapper</a:t>
            </a:r>
            <a:endParaRPr lang="en-US" dirty="0"/>
          </a:p>
        </p:txBody>
      </p:sp>
      <p:sp>
        <p:nvSpPr>
          <p:cNvPr id="30" name="29 - Στρογγυλεμένο ορθογώνιο"/>
          <p:cNvSpPr/>
          <p:nvPr/>
        </p:nvSpPr>
        <p:spPr>
          <a:xfrm>
            <a:off x="381000" y="58674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NITOS API</a:t>
            </a:r>
            <a:endParaRPr lang="en-US" dirty="0"/>
          </a:p>
        </p:txBody>
      </p:sp>
      <p:sp>
        <p:nvSpPr>
          <p:cNvPr id="31" name="30 - Βέλος επάνω-κάτω"/>
          <p:cNvSpPr/>
          <p:nvPr/>
        </p:nvSpPr>
        <p:spPr>
          <a:xfrm>
            <a:off x="838200" y="46482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  <p:sp>
        <p:nvSpPr>
          <p:cNvPr id="32" name="31 - Βέλος επάνω-κάτω"/>
          <p:cNvSpPr/>
          <p:nvPr/>
        </p:nvSpPr>
        <p:spPr>
          <a:xfrm>
            <a:off x="838200" y="25908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err="1" smtClean="0"/>
              <a:t>MySlice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endParaRPr lang="en-US" dirty="0" smtClean="0"/>
          </a:p>
        </p:txBody>
      </p:sp>
      <p:sp>
        <p:nvSpPr>
          <p:cNvPr id="8" name="Flowchart: Magnetic Disk 7"/>
          <p:cNvSpPr/>
          <p:nvPr/>
        </p:nvSpPr>
        <p:spPr>
          <a:xfrm>
            <a:off x="5981700" y="5257800"/>
            <a:ext cx="13335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Scheduler Database</a:t>
            </a:r>
          </a:p>
        </p:txBody>
      </p:sp>
      <p:sp>
        <p:nvSpPr>
          <p:cNvPr id="28685" name="1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4E6E1-42D0-4906-BDF0-D7F6827A8EE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514600" y="1981200"/>
            <a:ext cx="152704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SFA Client</a:t>
            </a:r>
            <a:endParaRPr lang="en-US" dirty="0"/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2514600" y="5791200"/>
            <a:ext cx="15270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NITOS API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533900" y="6172200"/>
            <a:ext cx="10287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362200" y="3886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Generic SFA Wrapper</a:t>
            </a:r>
            <a:endParaRPr lang="en-US" dirty="0"/>
          </a:p>
        </p:txBody>
      </p:sp>
      <p:sp>
        <p:nvSpPr>
          <p:cNvPr id="17" name="16 - Βέλος επάνω-κάτω"/>
          <p:cNvSpPr/>
          <p:nvPr/>
        </p:nvSpPr>
        <p:spPr>
          <a:xfrm>
            <a:off x="2971800" y="47244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  <p:sp>
        <p:nvSpPr>
          <p:cNvPr id="19" name="18 - Βέλος επάνω-κάτω"/>
          <p:cNvSpPr/>
          <p:nvPr/>
        </p:nvSpPr>
        <p:spPr>
          <a:xfrm>
            <a:off x="2971800" y="2743200"/>
            <a:ext cx="533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RSpecs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MySlice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endParaRPr lang="el-GR" dirty="0" smtClean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MySlice</a:t>
            </a:r>
          </a:p>
          <a:p>
            <a:pPr lvl="1"/>
            <a:r>
              <a:rPr lang="en-US" smtClean="0"/>
              <a:t>A ready-made and easily customizable user interface for testbeds.</a:t>
            </a:r>
          </a:p>
          <a:p>
            <a:pPr lvl="1"/>
            <a:r>
              <a:rPr lang="en-US" smtClean="0"/>
              <a:t>Is responsible for providing the testbed resource descriptions.</a:t>
            </a:r>
          </a:p>
          <a:p>
            <a:r>
              <a:rPr lang="en-US" smtClean="0"/>
              <a:t>Provides a modular implementation of independent plugins and a message passing interface shared between them.</a:t>
            </a:r>
          </a:p>
        </p:txBody>
      </p:sp>
      <p:pic>
        <p:nvPicPr>
          <p:cNvPr id="30724" name="Picture 2" descr="C:\Users\hanis\Desktop\nitlab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813" y="6424613"/>
            <a:ext cx="1601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B2A0A8-88D2-4C12-81AB-4A5AA055055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533</Words>
  <Application>Microsoft Office PowerPoint</Application>
  <PresentationFormat>Προβολή στην οθόνη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Αστικό</vt:lpstr>
      <vt:lpstr>Making NITOS SFA-compliant</vt:lpstr>
      <vt:lpstr>Διαφάνεια 2</vt:lpstr>
      <vt:lpstr>SFA</vt:lpstr>
      <vt:lpstr>Making NITOS, SFA compliant</vt:lpstr>
      <vt:lpstr>Making NITOS, SFA compliant</vt:lpstr>
      <vt:lpstr>Making NITOS, SFA compliant</vt:lpstr>
      <vt:lpstr>Making NITOS, SFA compliant</vt:lpstr>
      <vt:lpstr>MySlice plugin</vt:lpstr>
      <vt:lpstr>MySlice plugin</vt:lpstr>
      <vt:lpstr>NITOS Scheduler MySlice plugin</vt:lpstr>
      <vt:lpstr>Generic SFA Wrapper</vt:lpstr>
      <vt:lpstr>Generic SFA Wrapper</vt:lpstr>
      <vt:lpstr>NITOS API</vt:lpstr>
      <vt:lpstr>NITOS API</vt:lpstr>
      <vt:lpstr>NITOS API</vt:lpstr>
      <vt:lpstr>Our ambition</vt:lpstr>
      <vt:lpstr>Useful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work during the summer</dc:title>
  <dc:creator>hanis</dc:creator>
  <cp:lastModifiedBy>hanis</cp:lastModifiedBy>
  <cp:revision>150</cp:revision>
  <dcterms:created xsi:type="dcterms:W3CDTF">2012-09-15T22:05:51Z</dcterms:created>
  <dcterms:modified xsi:type="dcterms:W3CDTF">2013-01-23T13:20:25Z</dcterms:modified>
</cp:coreProperties>
</file>